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1"/>
  </p:sldMasterIdLst>
  <p:notesMasterIdLst>
    <p:notesMasterId r:id="rId5"/>
  </p:notesMasterIdLst>
  <p:sldIdLst>
    <p:sldId id="400" r:id="rId2"/>
    <p:sldId id="401" r:id="rId3"/>
    <p:sldId id="40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FF"/>
    <a:srgbClr val="CC66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66"/>
    <p:restoredTop sz="78895" autoAdjust="0"/>
  </p:normalViewPr>
  <p:slideViewPr>
    <p:cSldViewPr snapToGrid="0" snapToObjects="1">
      <p:cViewPr varScale="1">
        <p:scale>
          <a:sx n="102" d="100"/>
          <a:sy n="102" d="100"/>
        </p:scale>
        <p:origin x="11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3.tiff>
</file>

<file path=ppt/media/image14.tiff>
</file>

<file path=ppt/media/image15.tiff>
</file>

<file path=ppt/media/image16.tiff>
</file>

<file path=ppt/media/image18.tiff>
</file>

<file path=ppt/media/image2.tiff>
</file>

<file path=ppt/media/image20.tiff>
</file>

<file path=ppt/media/image21.png>
</file>

<file path=ppt/media/image22.png>
</file>

<file path=ppt/media/image23.png>
</file>

<file path=ppt/media/image25.png>
</file>

<file path=ppt/media/image3.tiff>
</file>

<file path=ppt/media/image4.tiff>
</file>

<file path=ppt/media/image5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8BD478-0E0C-524A-A7F6-A1FB469926A2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81C1E9-B4B9-344C-AC5C-89BF5FEBD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098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1C1E9-B4B9-344C-AC5C-89BF5FEBDE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383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1C1E9-B4B9-344C-AC5C-89BF5FEBDE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78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9E4CC-1B82-874D-AE30-FDAAE0743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0D6CF9-5819-714F-A948-204D2A0425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960BC-B917-1542-B1F4-8AF54245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BE9CD-1611-BB44-A3D1-42D93CC85124}" type="datetime1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CEB38-F69C-D74A-AB71-E1E1EC336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BB0E8-BAF4-CE4E-AA06-E3A798653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99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8DFCB-0103-C444-9025-401B51DE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C8A701-A221-604D-B911-45D99B8B8E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B68FC-9238-A847-90CA-EBE5E3A45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4C51-D6DF-C148-AF86-453C40851B3D}" type="datetime1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F59EF-B556-394D-B343-C3C997880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8FCBE-4303-2A42-90D8-69C0319BF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944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28F69-7A90-3B49-A9C8-9B5FC6D89C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AF593A-F859-9743-AC0F-CF2DE682F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356BE-941A-144C-9EA0-A51C5DC55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03C87-E390-5842-9657-C61D2D0B71FF}" type="datetime1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37296-EFF8-9B4A-8274-8EC4C8ED3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73DA9-CE62-C746-B9F4-EF2B8CFBA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2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86E52-2E92-1B42-ADE1-F23C5D9FA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E8F19-AB9D-0246-BD32-9552BFB92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A1E16-DAED-564F-8EAC-822376E0E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1AA3A-B4B6-7D41-B5A6-B4ABF5FBE90A}" type="datetime1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6F305-9D99-274B-A05E-0775913DA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9DE41-543C-0143-AB41-4C91A504E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09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310F9-4A3F-EB46-AC20-9696313D3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F5874-00BD-5B46-8CE2-82570AEB6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9DE16-E55D-7441-B2B3-7C4516937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F6E3-8A10-024B-AD28-F959FF0F816D}" type="datetime1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4242C-7BFB-D245-BA8D-41C3DAB80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14D82-A27D-7545-9C0F-B62D78DAA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40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610B1-135B-DA43-88CA-BBB7CBEB5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F6FBC-EE88-084F-8F7A-510BB68AA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88EB-D99D-714C-88D6-5029BE4C24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104FA6-5621-B64B-84CB-ABB23C40C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2702F-8C6F-E24E-A83E-C5CF02790E75}" type="datetime1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4D63A-757D-1846-A515-5D097EA1C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9946D6-AA8E-6E4D-AA25-72DEA8172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52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65859-5AF0-0249-8E14-F450C64F6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8A5DE-1671-6A4D-89BC-ED42E55BFF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837DE-FABF-BE48-806E-A8D3FD9FC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E68870-A2D5-F944-BEF9-FD2B4D3A25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9F000B-9774-A543-8B44-A964FB8A07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3ADD05-C979-6743-B81C-8A8713687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4DB0A-01C2-394A-8AC0-E37A780C36E7}" type="datetime1">
              <a:rPr lang="en-US" smtClean="0"/>
              <a:t>4/7/20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26DB9D-A899-5943-82BE-7CED4B8DE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45153C-90F3-4541-8AB8-B99F2A10C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782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60843-988A-314C-BAA7-6BA87E45F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84C8BB-88D4-214A-9632-B5E5570C9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BCA12-187C-934F-8CF9-289D87D680F1}" type="datetime1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3782CC-AC7A-E147-B434-AE21E8935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F3A77-40CC-6847-AD1B-C805DE16A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426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2D36A7-F486-B842-8F00-80622D164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EF276-8DD4-E84A-AEE1-9CDA669CF16C}" type="datetime1">
              <a:rPr lang="en-US" smtClean="0"/>
              <a:t>4/7/20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085522-37A3-9B4B-BA59-69A0108E9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BF3155-0B50-4948-9573-E39566E76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19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A2F4D-9F6C-1743-A177-660914451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14507-8B1D-9547-8EE8-DD6F67B75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3A37D6-A421-5F4F-937A-EDD484A32B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304C2-9904-914F-B150-5CF04DEE8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CA48A-4216-0344-8958-7F636319B526}" type="datetime1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4E26DA-4E00-794A-84B4-6402B0099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FB16C2-DE43-D343-A58F-11242D63B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383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5A80-9DC7-D044-82A1-2C0AEBB62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51B1C2-4BDD-C543-BFCD-46BD56B8F3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7B0149-0642-CB44-933C-405212112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87E7E-7CC9-9C4F-B61A-770BB958F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44DED-64A7-AD40-A37C-FB0A2C1E0004}" type="datetime1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89CB5E-3C11-A243-A04A-E673A6E9D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72492-DEF5-BA40-BF89-D500353F8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8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3156B5-025E-4642-ABC9-A6AE9D6A1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5212BD-6B45-3642-8C98-901291974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716DD-BD82-F94B-A828-B7E315BD70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AD901-254A-AB42-BE65-A93D35CAC3D7}" type="datetime1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871A4-05E5-4B41-9BB3-5D3AA40056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9843A-2A56-A34F-811E-69D3BFA5A6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36783-39EA-F643-9B80-6353C0B51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4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hf hdr="0" ftr="0"/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9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1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9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tiff"/><Relationship Id="rId18" Type="http://schemas.openxmlformats.org/officeDocument/2006/relationships/image" Target="../media/image1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11" Type="http://schemas.openxmlformats.org/officeDocument/2006/relationships/image" Target="../media/image9.emf"/><Relationship Id="rId5" Type="http://schemas.openxmlformats.org/officeDocument/2006/relationships/image" Target="../media/image3.tiff"/><Relationship Id="rId15" Type="http://schemas.openxmlformats.org/officeDocument/2006/relationships/image" Target="../media/image13.tiff"/><Relationship Id="rId10" Type="http://schemas.openxmlformats.org/officeDocument/2006/relationships/image" Target="../media/image8.tiff"/><Relationship Id="rId19" Type="http://schemas.openxmlformats.org/officeDocument/2006/relationships/image" Target="../media/image17.emf"/><Relationship Id="rId4" Type="http://schemas.openxmlformats.org/officeDocument/2006/relationships/image" Target="../media/image2.tiff"/><Relationship Id="rId9" Type="http://schemas.openxmlformats.org/officeDocument/2006/relationships/image" Target="../media/image7.tiff"/><Relationship Id="rId14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tiff"/><Relationship Id="rId7" Type="http://schemas.openxmlformats.org/officeDocument/2006/relationships/image" Target="../media/image2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20.tiff"/><Relationship Id="rId4" Type="http://schemas.openxmlformats.org/officeDocument/2006/relationships/image" Target="../media/image19.emf"/><Relationship Id="rId9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Rectangle 217">
            <a:extLst>
              <a:ext uri="{FF2B5EF4-FFF2-40B4-BE49-F238E27FC236}">
                <a16:creationId xmlns:a16="http://schemas.microsoft.com/office/drawing/2014/main" id="{2EAB25FF-649E-934C-A8CB-62D355A06451}"/>
              </a:ext>
            </a:extLst>
          </p:cNvPr>
          <p:cNvSpPr/>
          <p:nvPr/>
        </p:nvSpPr>
        <p:spPr>
          <a:xfrm>
            <a:off x="8561167" y="-11615"/>
            <a:ext cx="3630834" cy="1784083"/>
          </a:xfrm>
          <a:prstGeom prst="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1AC0A999-4A20-A447-A337-8D207FA71394}"/>
              </a:ext>
            </a:extLst>
          </p:cNvPr>
          <p:cNvSpPr/>
          <p:nvPr/>
        </p:nvSpPr>
        <p:spPr>
          <a:xfrm>
            <a:off x="8561167" y="1689211"/>
            <a:ext cx="3630833" cy="5168788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B9259F49-B596-F742-8247-2E96E2481B30}"/>
              </a:ext>
            </a:extLst>
          </p:cNvPr>
          <p:cNvSpPr/>
          <p:nvPr/>
        </p:nvSpPr>
        <p:spPr>
          <a:xfrm>
            <a:off x="48317" y="-12511"/>
            <a:ext cx="4278230" cy="6881158"/>
          </a:xfrm>
          <a:prstGeom prst="rect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E24E3A33-3FE9-CF43-BA22-ED90D4F4CE59}"/>
              </a:ext>
            </a:extLst>
          </p:cNvPr>
          <p:cNvSpPr/>
          <p:nvPr/>
        </p:nvSpPr>
        <p:spPr>
          <a:xfrm>
            <a:off x="4363034" y="5417"/>
            <a:ext cx="4213764" cy="6852581"/>
          </a:xfrm>
          <a:prstGeom prst="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64CCFB-C502-B24F-B1B1-1C0B721729B5}"/>
              </a:ext>
            </a:extLst>
          </p:cNvPr>
          <p:cNvSpPr/>
          <p:nvPr/>
        </p:nvSpPr>
        <p:spPr>
          <a:xfrm>
            <a:off x="999085" y="5455783"/>
            <a:ext cx="25286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Design Space 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50AFBDA-3B96-1947-AAD8-E3A41331BB49}"/>
              </a:ext>
            </a:extLst>
          </p:cNvPr>
          <p:cNvSpPr txBox="1"/>
          <p:nvPr/>
        </p:nvSpPr>
        <p:spPr>
          <a:xfrm>
            <a:off x="897688" y="4212061"/>
            <a:ext cx="279412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AG Contract Based Filtering 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5154ADA7-3DC0-8845-B4E9-393E28610991}"/>
              </a:ext>
            </a:extLst>
          </p:cNvPr>
          <p:cNvSpPr txBox="1"/>
          <p:nvPr/>
        </p:nvSpPr>
        <p:spPr>
          <a:xfrm>
            <a:off x="514314" y="1814296"/>
            <a:ext cx="317750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Learning similarity using </a:t>
            </a:r>
          </a:p>
          <a:p>
            <a:pPr algn="ctr"/>
            <a:r>
              <a:rPr lang="en-US" b="1" dirty="0"/>
              <a:t>multidomain joint embedding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ADEA97C0-BF31-DE47-9988-32C1986516A2}"/>
              </a:ext>
            </a:extLst>
          </p:cNvPr>
          <p:cNvSpPr txBox="1"/>
          <p:nvPr/>
        </p:nvSpPr>
        <p:spPr>
          <a:xfrm>
            <a:off x="40751" y="13540"/>
            <a:ext cx="10140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TA1.1</a:t>
            </a:r>
          </a:p>
        </p:txBody>
      </p:sp>
      <p:pic>
        <p:nvPicPr>
          <p:cNvPr id="130" name="Picture 129">
            <a:extLst>
              <a:ext uri="{FF2B5EF4-FFF2-40B4-BE49-F238E27FC236}">
                <a16:creationId xmlns:a16="http://schemas.microsoft.com/office/drawing/2014/main" id="{25C895B7-716B-414C-A09F-03DC4C13A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958" y="876691"/>
            <a:ext cx="421326" cy="444671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75AB5A41-6DF5-6546-AEDC-4E8F08DE9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71063" y="680435"/>
            <a:ext cx="295357" cy="311722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1DC1B4FF-F4FD-BC4E-9C30-865687E23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11452">
            <a:off x="1271719" y="875705"/>
            <a:ext cx="312767" cy="330097"/>
          </a:xfrm>
          <a:prstGeom prst="rect">
            <a:avLst/>
          </a:prstGeom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DCABF4BF-CD1C-DC4E-BA7C-46452AD37C7A}"/>
              </a:ext>
            </a:extLst>
          </p:cNvPr>
          <p:cNvSpPr txBox="1"/>
          <p:nvPr/>
        </p:nvSpPr>
        <p:spPr>
          <a:xfrm>
            <a:off x="1044445" y="-55517"/>
            <a:ext cx="2912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Multi-domain Design Corpus</a:t>
            </a:r>
          </a:p>
        </p:txBody>
      </p:sp>
      <p:pic>
        <p:nvPicPr>
          <p:cNvPr id="135" name="Picture 134">
            <a:extLst>
              <a:ext uri="{FF2B5EF4-FFF2-40B4-BE49-F238E27FC236}">
                <a16:creationId xmlns:a16="http://schemas.microsoft.com/office/drawing/2014/main" id="{371521D6-9170-4348-8925-561E3B8AF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8126" y="887012"/>
            <a:ext cx="408670" cy="352254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1818AA33-D0EB-E547-93FF-6F9B1C2D6E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334" y="1205942"/>
            <a:ext cx="509963" cy="439564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6E191BFC-5A3F-F940-96E3-F71954557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760" y="1439745"/>
            <a:ext cx="283736" cy="244567"/>
          </a:xfrm>
          <a:prstGeom prst="rect">
            <a:avLst/>
          </a:prstGeom>
        </p:spPr>
      </p:pic>
      <p:sp>
        <p:nvSpPr>
          <p:cNvPr id="138" name="Right Arrow 137">
            <a:extLst>
              <a:ext uri="{FF2B5EF4-FFF2-40B4-BE49-F238E27FC236}">
                <a16:creationId xmlns:a16="http://schemas.microsoft.com/office/drawing/2014/main" id="{DC7B5689-515E-9645-89C7-1B4A432B4DDB}"/>
              </a:ext>
            </a:extLst>
          </p:cNvPr>
          <p:cNvSpPr/>
          <p:nvPr/>
        </p:nvSpPr>
        <p:spPr>
          <a:xfrm rot="5400000">
            <a:off x="2143549" y="3851927"/>
            <a:ext cx="382802" cy="344419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40" name="Picture 139">
            <a:extLst>
              <a:ext uri="{FF2B5EF4-FFF2-40B4-BE49-F238E27FC236}">
                <a16:creationId xmlns:a16="http://schemas.microsoft.com/office/drawing/2014/main" id="{C02B5CB9-6C00-8F41-B995-D70D77FCF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86" y="3592207"/>
            <a:ext cx="421326" cy="444671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08155316-2064-4A46-ADB4-3F9499108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059356" y="3478609"/>
            <a:ext cx="295357" cy="311722"/>
          </a:xfrm>
          <a:prstGeom prst="rect">
            <a:avLst/>
          </a:prstGeom>
        </p:spPr>
      </p:pic>
      <p:pic>
        <p:nvPicPr>
          <p:cNvPr id="142" name="Picture 141">
            <a:extLst>
              <a:ext uri="{FF2B5EF4-FFF2-40B4-BE49-F238E27FC236}">
                <a16:creationId xmlns:a16="http://schemas.microsoft.com/office/drawing/2014/main" id="{53E5EE62-EFAD-304F-95AC-44B408BDA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11452">
            <a:off x="1696170" y="3495972"/>
            <a:ext cx="312767" cy="330097"/>
          </a:xfrm>
          <a:prstGeom prst="rect">
            <a:avLst/>
          </a:prstGeom>
        </p:spPr>
      </p:pic>
      <p:pic>
        <p:nvPicPr>
          <p:cNvPr id="144" name="Picture 143">
            <a:extLst>
              <a:ext uri="{FF2B5EF4-FFF2-40B4-BE49-F238E27FC236}">
                <a16:creationId xmlns:a16="http://schemas.microsoft.com/office/drawing/2014/main" id="{C1B49021-8CFC-B04A-909B-E88E61ED0D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613662">
            <a:off x="957252" y="2791090"/>
            <a:ext cx="557099" cy="611450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C735A0D3-7B24-B84C-A69C-213CE13900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499" y="3587207"/>
            <a:ext cx="423581" cy="556529"/>
          </a:xfrm>
          <a:prstGeom prst="rect">
            <a:avLst/>
          </a:prstGeom>
        </p:spPr>
      </p:pic>
      <p:pic>
        <p:nvPicPr>
          <p:cNvPr id="149" name="Picture 148">
            <a:extLst>
              <a:ext uri="{FF2B5EF4-FFF2-40B4-BE49-F238E27FC236}">
                <a16:creationId xmlns:a16="http://schemas.microsoft.com/office/drawing/2014/main" id="{DBE5A9F4-6A18-2B48-8AAE-598EDA788E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4869" y="3373618"/>
            <a:ext cx="408670" cy="352254"/>
          </a:xfrm>
          <a:prstGeom prst="rect">
            <a:avLst/>
          </a:prstGeom>
        </p:spPr>
      </p:pic>
      <p:pic>
        <p:nvPicPr>
          <p:cNvPr id="150" name="Picture 149">
            <a:extLst>
              <a:ext uri="{FF2B5EF4-FFF2-40B4-BE49-F238E27FC236}">
                <a16:creationId xmlns:a16="http://schemas.microsoft.com/office/drawing/2014/main" id="{91C352B3-210F-7C43-9524-A375985AF8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6036" y="2667870"/>
            <a:ext cx="509963" cy="439564"/>
          </a:xfrm>
          <a:prstGeom prst="rect">
            <a:avLst/>
          </a:prstGeom>
        </p:spPr>
      </p:pic>
      <p:pic>
        <p:nvPicPr>
          <p:cNvPr id="151" name="Picture 150">
            <a:extLst>
              <a:ext uri="{FF2B5EF4-FFF2-40B4-BE49-F238E27FC236}">
                <a16:creationId xmlns:a16="http://schemas.microsoft.com/office/drawing/2014/main" id="{248864A2-4650-AF49-A819-4414A07E9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9211" y="3939384"/>
            <a:ext cx="283736" cy="244567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1D41F34B-210F-E64C-93E5-4B660D119F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17599" y="2669422"/>
            <a:ext cx="623033" cy="43417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6B5A2868-F189-5342-9686-AA0AD0F02E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0547" y="3275266"/>
            <a:ext cx="479881" cy="334417"/>
          </a:xfrm>
          <a:prstGeom prst="rect">
            <a:avLst/>
          </a:prstGeom>
        </p:spPr>
      </p:pic>
      <p:sp>
        <p:nvSpPr>
          <p:cNvPr id="155" name="Right Arrow 154">
            <a:extLst>
              <a:ext uri="{FF2B5EF4-FFF2-40B4-BE49-F238E27FC236}">
                <a16:creationId xmlns:a16="http://schemas.microsoft.com/office/drawing/2014/main" id="{656ECDDB-196A-2F49-8DDA-990CF2745F58}"/>
              </a:ext>
            </a:extLst>
          </p:cNvPr>
          <p:cNvSpPr/>
          <p:nvPr/>
        </p:nvSpPr>
        <p:spPr>
          <a:xfrm rot="5400000">
            <a:off x="2041956" y="1438596"/>
            <a:ext cx="382802" cy="344419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56" name="Picture 155">
            <a:extLst>
              <a:ext uri="{FF2B5EF4-FFF2-40B4-BE49-F238E27FC236}">
                <a16:creationId xmlns:a16="http://schemas.microsoft.com/office/drawing/2014/main" id="{21077B1E-0176-EE4D-998D-006DD93FE7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487" y="1231542"/>
            <a:ext cx="623033" cy="434176"/>
          </a:xfrm>
          <a:prstGeom prst="rect">
            <a:avLst/>
          </a:prstGeom>
        </p:spPr>
      </p:pic>
      <p:pic>
        <p:nvPicPr>
          <p:cNvPr id="157" name="Picture 156">
            <a:extLst>
              <a:ext uri="{FF2B5EF4-FFF2-40B4-BE49-F238E27FC236}">
                <a16:creationId xmlns:a16="http://schemas.microsoft.com/office/drawing/2014/main" id="{80DA460A-D85A-0A4B-95EF-CC105F4050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28513" y="1281400"/>
            <a:ext cx="479881" cy="334417"/>
          </a:xfrm>
          <a:prstGeom prst="rect">
            <a:avLst/>
          </a:prstGeom>
        </p:spPr>
      </p:pic>
      <p:pic>
        <p:nvPicPr>
          <p:cNvPr id="160" name="Picture 159">
            <a:extLst>
              <a:ext uri="{FF2B5EF4-FFF2-40B4-BE49-F238E27FC236}">
                <a16:creationId xmlns:a16="http://schemas.microsoft.com/office/drawing/2014/main" id="{2D03B746-CA86-124B-9604-C5AB4A8CB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613662">
            <a:off x="3645997" y="615547"/>
            <a:ext cx="557099" cy="611450"/>
          </a:xfrm>
          <a:prstGeom prst="rect">
            <a:avLst/>
          </a:prstGeom>
        </p:spPr>
      </p:pic>
      <p:sp>
        <p:nvSpPr>
          <p:cNvPr id="161" name="Right Arrow 160">
            <a:extLst>
              <a:ext uri="{FF2B5EF4-FFF2-40B4-BE49-F238E27FC236}">
                <a16:creationId xmlns:a16="http://schemas.microsoft.com/office/drawing/2014/main" id="{8A1DDB5A-A251-1043-ABC2-28B118B7D684}"/>
              </a:ext>
            </a:extLst>
          </p:cNvPr>
          <p:cNvSpPr/>
          <p:nvPr/>
        </p:nvSpPr>
        <p:spPr>
          <a:xfrm rot="5400000">
            <a:off x="2096927" y="4603000"/>
            <a:ext cx="382802" cy="344419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pic>
        <p:nvPicPr>
          <p:cNvPr id="162" name="Picture 161">
            <a:extLst>
              <a:ext uri="{FF2B5EF4-FFF2-40B4-BE49-F238E27FC236}">
                <a16:creationId xmlns:a16="http://schemas.microsoft.com/office/drawing/2014/main" id="{3C3F4D5B-F59A-4447-AEBD-CE43EAE96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11452">
            <a:off x="1721448" y="4889585"/>
            <a:ext cx="312767" cy="330097"/>
          </a:xfrm>
          <a:prstGeom prst="rect">
            <a:avLst/>
          </a:prstGeom>
        </p:spPr>
      </p:pic>
      <p:pic>
        <p:nvPicPr>
          <p:cNvPr id="163" name="Picture 162">
            <a:extLst>
              <a:ext uri="{FF2B5EF4-FFF2-40B4-BE49-F238E27FC236}">
                <a16:creationId xmlns:a16="http://schemas.microsoft.com/office/drawing/2014/main" id="{FF1F2198-30AE-2846-9BEF-F1DC0A1C9A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9988" y="5021027"/>
            <a:ext cx="305381" cy="401230"/>
          </a:xfrm>
          <a:prstGeom prst="rect">
            <a:avLst/>
          </a:prstGeom>
        </p:spPr>
      </p:pic>
      <p:pic>
        <p:nvPicPr>
          <p:cNvPr id="164" name="Picture 163">
            <a:extLst>
              <a:ext uri="{FF2B5EF4-FFF2-40B4-BE49-F238E27FC236}">
                <a16:creationId xmlns:a16="http://schemas.microsoft.com/office/drawing/2014/main" id="{55BD3BF6-73DE-C74A-8336-7A924080E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344" y="4788969"/>
            <a:ext cx="421326" cy="444671"/>
          </a:xfrm>
          <a:prstGeom prst="rect">
            <a:avLst/>
          </a:prstGeom>
        </p:spPr>
      </p:pic>
      <p:pic>
        <p:nvPicPr>
          <p:cNvPr id="165" name="Picture 164">
            <a:extLst>
              <a:ext uri="{FF2B5EF4-FFF2-40B4-BE49-F238E27FC236}">
                <a16:creationId xmlns:a16="http://schemas.microsoft.com/office/drawing/2014/main" id="{65CBCE71-7FE9-714C-A3CA-8DB382F4BB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5932" y="4848732"/>
            <a:ext cx="408670" cy="352254"/>
          </a:xfrm>
          <a:prstGeom prst="rect">
            <a:avLst/>
          </a:prstGeom>
        </p:spPr>
      </p:pic>
      <p:pic>
        <p:nvPicPr>
          <p:cNvPr id="166" name="Picture 165">
            <a:extLst>
              <a:ext uri="{FF2B5EF4-FFF2-40B4-BE49-F238E27FC236}">
                <a16:creationId xmlns:a16="http://schemas.microsoft.com/office/drawing/2014/main" id="{00F5F3BC-98A5-2E4A-B004-1FB15F7423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7778" y="4905259"/>
            <a:ext cx="479881" cy="334417"/>
          </a:xfrm>
          <a:prstGeom prst="rect">
            <a:avLst/>
          </a:prstGeom>
        </p:spPr>
      </p:pic>
      <p:pic>
        <p:nvPicPr>
          <p:cNvPr id="167" name="Picture 166">
            <a:extLst>
              <a:ext uri="{FF2B5EF4-FFF2-40B4-BE49-F238E27FC236}">
                <a16:creationId xmlns:a16="http://schemas.microsoft.com/office/drawing/2014/main" id="{53CC9AF5-9847-2B49-9276-241C0CEAD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6692" y="4862868"/>
            <a:ext cx="283736" cy="2445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AAF074-5F3B-624F-AE93-B3E3364AEB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2193" y="5844446"/>
            <a:ext cx="2709043" cy="950460"/>
          </a:xfrm>
          <a:prstGeom prst="rect">
            <a:avLst/>
          </a:prstGeom>
        </p:spPr>
      </p:pic>
      <p:sp>
        <p:nvSpPr>
          <p:cNvPr id="184" name="Right Arrow 183">
            <a:extLst>
              <a:ext uri="{FF2B5EF4-FFF2-40B4-BE49-F238E27FC236}">
                <a16:creationId xmlns:a16="http://schemas.microsoft.com/office/drawing/2014/main" id="{C5FB677A-2F07-AE46-A007-55E806CAD841}"/>
              </a:ext>
            </a:extLst>
          </p:cNvPr>
          <p:cNvSpPr/>
          <p:nvPr/>
        </p:nvSpPr>
        <p:spPr>
          <a:xfrm>
            <a:off x="7718891" y="514704"/>
            <a:ext cx="382802" cy="344419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641C5B3E-2DD6-6040-A8F9-AB19DC63CC38}"/>
              </a:ext>
            </a:extLst>
          </p:cNvPr>
          <p:cNvSpPr txBox="1"/>
          <p:nvPr/>
        </p:nvSpPr>
        <p:spPr>
          <a:xfrm>
            <a:off x="8227865" y="401873"/>
            <a:ext cx="35580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Hierarchy of Surrogate Models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B387A1C-ED5D-5145-ABF5-3A2DD27B0E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5839" y="959489"/>
            <a:ext cx="3345737" cy="1311015"/>
          </a:xfrm>
          <a:prstGeom prst="rect">
            <a:avLst/>
          </a:prstGeom>
        </p:spPr>
      </p:pic>
      <p:pic>
        <p:nvPicPr>
          <p:cNvPr id="186" name="Picture 185">
            <a:extLst>
              <a:ext uri="{FF2B5EF4-FFF2-40B4-BE49-F238E27FC236}">
                <a16:creationId xmlns:a16="http://schemas.microsoft.com/office/drawing/2014/main" id="{6A067942-C4D7-9C41-9219-A42D31DC00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4579054" y="1637197"/>
            <a:ext cx="676440" cy="79452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C9EE7C5-F1BD-D842-A7E4-B609912B97A6}"/>
              </a:ext>
            </a:extLst>
          </p:cNvPr>
          <p:cNvSpPr/>
          <p:nvPr/>
        </p:nvSpPr>
        <p:spPr>
          <a:xfrm>
            <a:off x="4437227" y="-5774"/>
            <a:ext cx="10140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prstClr val="black"/>
                </a:solidFill>
              </a:rPr>
              <a:t>TA1.2</a:t>
            </a:r>
            <a:endParaRPr lang="en-US" dirty="0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9C667BD1-4D81-E54A-B930-7078C735A6E3}"/>
              </a:ext>
            </a:extLst>
          </p:cNvPr>
          <p:cNvSpPr txBox="1"/>
          <p:nvPr/>
        </p:nvSpPr>
        <p:spPr>
          <a:xfrm>
            <a:off x="5255494" y="1570394"/>
            <a:ext cx="14965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Human Response </a:t>
            </a:r>
          </a:p>
          <a:p>
            <a:r>
              <a:rPr lang="en-US" b="1" dirty="0"/>
              <a:t>With OGIS Queries</a:t>
            </a:r>
          </a:p>
        </p:txBody>
      </p:sp>
      <p:sp>
        <p:nvSpPr>
          <p:cNvPr id="188" name="Right Arrow 187">
            <a:extLst>
              <a:ext uri="{FF2B5EF4-FFF2-40B4-BE49-F238E27FC236}">
                <a16:creationId xmlns:a16="http://schemas.microsoft.com/office/drawing/2014/main" id="{73D281D0-7EEB-6E4A-92B7-BB8AB4D4A815}"/>
              </a:ext>
            </a:extLst>
          </p:cNvPr>
          <p:cNvSpPr/>
          <p:nvPr/>
        </p:nvSpPr>
        <p:spPr>
          <a:xfrm rot="5400000">
            <a:off x="5417685" y="2836290"/>
            <a:ext cx="382802" cy="344419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9" name="Right Arrow 188">
            <a:extLst>
              <a:ext uri="{FF2B5EF4-FFF2-40B4-BE49-F238E27FC236}">
                <a16:creationId xmlns:a16="http://schemas.microsoft.com/office/drawing/2014/main" id="{4F68A26E-90BE-174E-856C-F6C13A41601D}"/>
              </a:ext>
            </a:extLst>
          </p:cNvPr>
          <p:cNvSpPr/>
          <p:nvPr/>
        </p:nvSpPr>
        <p:spPr>
          <a:xfrm rot="5400000">
            <a:off x="7300919" y="2635029"/>
            <a:ext cx="790125" cy="330429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0" name="Right Arrow 189">
            <a:extLst>
              <a:ext uri="{FF2B5EF4-FFF2-40B4-BE49-F238E27FC236}">
                <a16:creationId xmlns:a16="http://schemas.microsoft.com/office/drawing/2014/main" id="{79B3884B-2A44-1D40-9B8B-A07058465219}"/>
              </a:ext>
            </a:extLst>
          </p:cNvPr>
          <p:cNvSpPr/>
          <p:nvPr/>
        </p:nvSpPr>
        <p:spPr>
          <a:xfrm rot="5400000">
            <a:off x="5810751" y="2110188"/>
            <a:ext cx="1833345" cy="336889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9D21DE4-669C-A749-980C-F2CE8856C3D5}"/>
              </a:ext>
            </a:extLst>
          </p:cNvPr>
          <p:cNvSpPr/>
          <p:nvPr/>
        </p:nvSpPr>
        <p:spPr>
          <a:xfrm>
            <a:off x="4639083" y="3176786"/>
            <a:ext cx="3588782" cy="6886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Oracles: Human + Domain Models + Surrogate Models</a:t>
            </a:r>
          </a:p>
        </p:txBody>
      </p:sp>
      <p:sp>
        <p:nvSpPr>
          <p:cNvPr id="191" name="Rounded Rectangle 190">
            <a:extLst>
              <a:ext uri="{FF2B5EF4-FFF2-40B4-BE49-F238E27FC236}">
                <a16:creationId xmlns:a16="http://schemas.microsoft.com/office/drawing/2014/main" id="{EB42D178-3E69-7D49-8390-B8F146321EED}"/>
              </a:ext>
            </a:extLst>
          </p:cNvPr>
          <p:cNvSpPr/>
          <p:nvPr/>
        </p:nvSpPr>
        <p:spPr>
          <a:xfrm>
            <a:off x="5337667" y="5369767"/>
            <a:ext cx="2081169" cy="57942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Learner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7" name="Bent Arrow 16">
            <a:extLst>
              <a:ext uri="{FF2B5EF4-FFF2-40B4-BE49-F238E27FC236}">
                <a16:creationId xmlns:a16="http://schemas.microsoft.com/office/drawing/2014/main" id="{35257882-5224-D449-831E-6BA838EFDC32}"/>
              </a:ext>
            </a:extLst>
          </p:cNvPr>
          <p:cNvSpPr/>
          <p:nvPr/>
        </p:nvSpPr>
        <p:spPr>
          <a:xfrm rot="16200000">
            <a:off x="4178479" y="4512037"/>
            <a:ext cx="1864474" cy="52590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643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2" name="Bent Arrow 191">
            <a:extLst>
              <a:ext uri="{FF2B5EF4-FFF2-40B4-BE49-F238E27FC236}">
                <a16:creationId xmlns:a16="http://schemas.microsoft.com/office/drawing/2014/main" id="{C2BB123D-58C8-5945-BD55-300A8F987C5F}"/>
              </a:ext>
            </a:extLst>
          </p:cNvPr>
          <p:cNvSpPr/>
          <p:nvPr/>
        </p:nvSpPr>
        <p:spPr>
          <a:xfrm flipH="1" flipV="1">
            <a:off x="7399784" y="3865472"/>
            <a:ext cx="543690" cy="1901935"/>
          </a:xfrm>
          <a:prstGeom prst="bentArrow">
            <a:avLst>
              <a:gd name="adj1" fmla="val 25000"/>
              <a:gd name="adj2" fmla="val 26447"/>
              <a:gd name="adj3" fmla="val 25000"/>
              <a:gd name="adj4" fmla="val 4643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0F72ACF3-E0BE-2C49-B447-1A12AD12FFC4}"/>
              </a:ext>
            </a:extLst>
          </p:cNvPr>
          <p:cNvSpPr txBox="1"/>
          <p:nvPr/>
        </p:nvSpPr>
        <p:spPr>
          <a:xfrm>
            <a:off x="5335479" y="4463036"/>
            <a:ext cx="2233764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/>
              <a:t>Oracle Guided Inductive Synthesis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DBFE1C-615F-324A-9F54-2882FA7527B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15933" y="6190058"/>
            <a:ext cx="2324756" cy="675869"/>
          </a:xfrm>
          <a:prstGeom prst="rect">
            <a:avLst/>
          </a:prstGeom>
        </p:spPr>
      </p:pic>
      <p:sp>
        <p:nvSpPr>
          <p:cNvPr id="200" name="Rectangle 199">
            <a:extLst>
              <a:ext uri="{FF2B5EF4-FFF2-40B4-BE49-F238E27FC236}">
                <a16:creationId xmlns:a16="http://schemas.microsoft.com/office/drawing/2014/main" id="{E20BC860-EDEE-C64D-9866-5C87778DAA95}"/>
              </a:ext>
            </a:extLst>
          </p:cNvPr>
          <p:cNvSpPr/>
          <p:nvPr/>
        </p:nvSpPr>
        <p:spPr>
          <a:xfrm>
            <a:off x="5809894" y="5592496"/>
            <a:ext cx="34497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 </a:t>
            </a:r>
          </a:p>
          <a:p>
            <a:pPr algn="ctr"/>
            <a:r>
              <a:rPr lang="en-US" sz="2000" b="1" dirty="0"/>
              <a:t>Design Points </a:t>
            </a:r>
          </a:p>
        </p:txBody>
      </p:sp>
      <p:sp>
        <p:nvSpPr>
          <p:cNvPr id="203" name="Right Arrow 202">
            <a:extLst>
              <a:ext uri="{FF2B5EF4-FFF2-40B4-BE49-F238E27FC236}">
                <a16:creationId xmlns:a16="http://schemas.microsoft.com/office/drawing/2014/main" id="{960EA99D-10C4-5A46-8C5B-82B2A3BD2C81}"/>
              </a:ext>
            </a:extLst>
          </p:cNvPr>
          <p:cNvSpPr/>
          <p:nvPr/>
        </p:nvSpPr>
        <p:spPr>
          <a:xfrm>
            <a:off x="3655063" y="5755951"/>
            <a:ext cx="1690113" cy="226733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53594635-E5AB-0745-9E8A-A7DF8E2D7C8E}"/>
              </a:ext>
            </a:extLst>
          </p:cNvPr>
          <p:cNvSpPr txBox="1"/>
          <p:nvPr/>
        </p:nvSpPr>
        <p:spPr>
          <a:xfrm>
            <a:off x="5018569" y="3971506"/>
            <a:ext cx="944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Queries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98DBA88A-B90D-864F-8028-2091DC909115}"/>
              </a:ext>
            </a:extLst>
          </p:cNvPr>
          <p:cNvSpPr txBox="1"/>
          <p:nvPr/>
        </p:nvSpPr>
        <p:spPr>
          <a:xfrm>
            <a:off x="6654229" y="3949080"/>
            <a:ext cx="1289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Responses</a:t>
            </a:r>
          </a:p>
        </p:txBody>
      </p:sp>
      <p:sp>
        <p:nvSpPr>
          <p:cNvPr id="206" name="Bent Arrow 205">
            <a:extLst>
              <a:ext uri="{FF2B5EF4-FFF2-40B4-BE49-F238E27FC236}">
                <a16:creationId xmlns:a16="http://schemas.microsoft.com/office/drawing/2014/main" id="{FDBCD1A2-8AFA-5148-A4A9-727DA062681D}"/>
              </a:ext>
            </a:extLst>
          </p:cNvPr>
          <p:cNvSpPr/>
          <p:nvPr/>
        </p:nvSpPr>
        <p:spPr>
          <a:xfrm rot="5400000" flipH="1">
            <a:off x="8831733" y="5537979"/>
            <a:ext cx="844295" cy="1459628"/>
          </a:xfrm>
          <a:prstGeom prst="bentArrow">
            <a:avLst>
              <a:gd name="adj1" fmla="val 9674"/>
              <a:gd name="adj2" fmla="val 16731"/>
              <a:gd name="adj3" fmla="val 14783"/>
              <a:gd name="adj4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0285720-B536-7249-963F-F310B4ECE50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22025" y="3908057"/>
            <a:ext cx="1997954" cy="1405796"/>
          </a:xfrm>
          <a:prstGeom prst="rect">
            <a:avLst/>
          </a:prstGeom>
        </p:spPr>
      </p:pic>
      <p:sp>
        <p:nvSpPr>
          <p:cNvPr id="207" name="TextBox 206">
            <a:extLst>
              <a:ext uri="{FF2B5EF4-FFF2-40B4-BE49-F238E27FC236}">
                <a16:creationId xmlns:a16="http://schemas.microsoft.com/office/drawing/2014/main" id="{70245B39-A5F0-8148-AFA1-D2EB399E4DEC}"/>
              </a:ext>
            </a:extLst>
          </p:cNvPr>
          <p:cNvSpPr txBox="1"/>
          <p:nvPr/>
        </p:nvSpPr>
        <p:spPr>
          <a:xfrm>
            <a:off x="8673629" y="5200986"/>
            <a:ext cx="282384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Neurosymbolic Hierarchical  Reinforcement Learning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C714AD-5F10-D548-8750-189E1E8331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6200000" flipH="1">
            <a:off x="9526509" y="1962498"/>
            <a:ext cx="793806" cy="1409821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208" name="TextBox 207">
            <a:extLst>
              <a:ext uri="{FF2B5EF4-FFF2-40B4-BE49-F238E27FC236}">
                <a16:creationId xmlns:a16="http://schemas.microsoft.com/office/drawing/2014/main" id="{46621DE8-E8A6-1349-A863-AAC3DA284B99}"/>
              </a:ext>
            </a:extLst>
          </p:cNvPr>
          <p:cNvSpPr txBox="1"/>
          <p:nvPr/>
        </p:nvSpPr>
        <p:spPr>
          <a:xfrm>
            <a:off x="8831911" y="3029592"/>
            <a:ext cx="2665568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Contextual Bandit Based Surrogate Model Selector</a:t>
            </a:r>
          </a:p>
        </p:txBody>
      </p:sp>
      <p:sp>
        <p:nvSpPr>
          <p:cNvPr id="209" name="Right Arrow 208">
            <a:extLst>
              <a:ext uri="{FF2B5EF4-FFF2-40B4-BE49-F238E27FC236}">
                <a16:creationId xmlns:a16="http://schemas.microsoft.com/office/drawing/2014/main" id="{22E7E33F-E376-E446-AEF6-FE8DF4FCDB6D}"/>
              </a:ext>
            </a:extLst>
          </p:cNvPr>
          <p:cNvSpPr/>
          <p:nvPr/>
        </p:nvSpPr>
        <p:spPr>
          <a:xfrm rot="5400000">
            <a:off x="9831491" y="3676689"/>
            <a:ext cx="331996" cy="323156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1B32E8B-E979-C549-9A25-79AD8E9DCFA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85913" y="3631501"/>
            <a:ext cx="2705100" cy="1104900"/>
          </a:xfrm>
          <a:prstGeom prst="rect">
            <a:avLst/>
          </a:prstGeom>
        </p:spPr>
      </p:pic>
      <p:sp>
        <p:nvSpPr>
          <p:cNvPr id="213" name="Right Arrow 212">
            <a:extLst>
              <a:ext uri="{FF2B5EF4-FFF2-40B4-BE49-F238E27FC236}">
                <a16:creationId xmlns:a16="http://schemas.microsoft.com/office/drawing/2014/main" id="{090696AD-3810-5547-BE45-E24C811D4635}"/>
              </a:ext>
            </a:extLst>
          </p:cNvPr>
          <p:cNvSpPr/>
          <p:nvPr/>
        </p:nvSpPr>
        <p:spPr>
          <a:xfrm>
            <a:off x="11061145" y="4052532"/>
            <a:ext cx="1130855" cy="215472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E86EB74D-F9A3-DF44-810F-0063E201BFAF}"/>
              </a:ext>
            </a:extLst>
          </p:cNvPr>
          <p:cNvSpPr/>
          <p:nvPr/>
        </p:nvSpPr>
        <p:spPr>
          <a:xfrm>
            <a:off x="10658022" y="2220218"/>
            <a:ext cx="10140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prstClr val="black"/>
                </a:solidFill>
              </a:rPr>
              <a:t>TA1.3</a:t>
            </a:r>
            <a:endParaRPr lang="en-US" dirty="0"/>
          </a:p>
        </p:txBody>
      </p:sp>
      <p:pic>
        <p:nvPicPr>
          <p:cNvPr id="220" name="Picture 219">
            <a:extLst>
              <a:ext uri="{FF2B5EF4-FFF2-40B4-BE49-F238E27FC236}">
                <a16:creationId xmlns:a16="http://schemas.microsoft.com/office/drawing/2014/main" id="{4E9F4C92-7A5C-704E-AA06-8A3AE80653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22470" y="4806911"/>
            <a:ext cx="625283" cy="794528"/>
          </a:xfrm>
          <a:prstGeom prst="rect">
            <a:avLst/>
          </a:prstGeom>
        </p:spPr>
      </p:pic>
      <p:sp>
        <p:nvSpPr>
          <p:cNvPr id="221" name="TextBox 220">
            <a:extLst>
              <a:ext uri="{FF2B5EF4-FFF2-40B4-BE49-F238E27FC236}">
                <a16:creationId xmlns:a16="http://schemas.microsoft.com/office/drawing/2014/main" id="{C5916921-22C5-3147-93A1-A88964BE4668}"/>
              </a:ext>
            </a:extLst>
          </p:cNvPr>
          <p:cNvSpPr txBox="1"/>
          <p:nvPr/>
        </p:nvSpPr>
        <p:spPr>
          <a:xfrm>
            <a:off x="11245924" y="5718974"/>
            <a:ext cx="1496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Human Guidance </a:t>
            </a:r>
          </a:p>
        </p:txBody>
      </p:sp>
      <p:sp>
        <p:nvSpPr>
          <p:cNvPr id="222" name="Right Arrow 221">
            <a:extLst>
              <a:ext uri="{FF2B5EF4-FFF2-40B4-BE49-F238E27FC236}">
                <a16:creationId xmlns:a16="http://schemas.microsoft.com/office/drawing/2014/main" id="{9D228809-A5E7-9147-AB77-487E8963D2DC}"/>
              </a:ext>
            </a:extLst>
          </p:cNvPr>
          <p:cNvSpPr/>
          <p:nvPr/>
        </p:nvSpPr>
        <p:spPr>
          <a:xfrm flipH="1">
            <a:off x="10994458" y="4806911"/>
            <a:ext cx="620219" cy="230100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p-Down Arrow 22">
            <a:extLst>
              <a:ext uri="{FF2B5EF4-FFF2-40B4-BE49-F238E27FC236}">
                <a16:creationId xmlns:a16="http://schemas.microsoft.com/office/drawing/2014/main" id="{19DBE354-7AA3-CE4D-87BD-DC68C23CA0D5}"/>
              </a:ext>
            </a:extLst>
          </p:cNvPr>
          <p:cNvSpPr/>
          <p:nvPr/>
        </p:nvSpPr>
        <p:spPr>
          <a:xfrm>
            <a:off x="514315" y="2452530"/>
            <a:ext cx="213302" cy="472682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Up-Down Arrow 222">
            <a:extLst>
              <a:ext uri="{FF2B5EF4-FFF2-40B4-BE49-F238E27FC236}">
                <a16:creationId xmlns:a16="http://schemas.microsoft.com/office/drawing/2014/main" id="{1B7ED5E2-B458-CB41-A976-90381BB36DB1}"/>
              </a:ext>
            </a:extLst>
          </p:cNvPr>
          <p:cNvSpPr/>
          <p:nvPr/>
        </p:nvSpPr>
        <p:spPr>
          <a:xfrm>
            <a:off x="5484283" y="5949191"/>
            <a:ext cx="242196" cy="123016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Up-Down Arrow 223">
            <a:extLst>
              <a:ext uri="{FF2B5EF4-FFF2-40B4-BE49-F238E27FC236}">
                <a16:creationId xmlns:a16="http://schemas.microsoft.com/office/drawing/2014/main" id="{C396EEA3-F68A-314E-B974-62BFFBA12025}"/>
              </a:ext>
            </a:extLst>
          </p:cNvPr>
          <p:cNvSpPr/>
          <p:nvPr/>
        </p:nvSpPr>
        <p:spPr>
          <a:xfrm>
            <a:off x="10180329" y="5844446"/>
            <a:ext cx="219883" cy="141823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ight Arrow 225">
            <a:extLst>
              <a:ext uri="{FF2B5EF4-FFF2-40B4-BE49-F238E27FC236}">
                <a16:creationId xmlns:a16="http://schemas.microsoft.com/office/drawing/2014/main" id="{D6923603-9C0D-B746-B22B-A407EC3727D1}"/>
              </a:ext>
            </a:extLst>
          </p:cNvPr>
          <p:cNvSpPr/>
          <p:nvPr/>
        </p:nvSpPr>
        <p:spPr>
          <a:xfrm rot="5400000">
            <a:off x="6440760" y="5949290"/>
            <a:ext cx="369098" cy="354703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7" name="Right Arrow 226">
            <a:extLst>
              <a:ext uri="{FF2B5EF4-FFF2-40B4-BE49-F238E27FC236}">
                <a16:creationId xmlns:a16="http://schemas.microsoft.com/office/drawing/2014/main" id="{C04D57EE-000B-BB48-AC36-8F197141C7CF}"/>
              </a:ext>
            </a:extLst>
          </p:cNvPr>
          <p:cNvSpPr/>
          <p:nvPr/>
        </p:nvSpPr>
        <p:spPr>
          <a:xfrm rot="5400000">
            <a:off x="2041955" y="2471722"/>
            <a:ext cx="382802" cy="344419"/>
          </a:xfrm>
          <a:prstGeom prst="rightArrow">
            <a:avLst>
              <a:gd name="adj1" fmla="val 50000"/>
              <a:gd name="adj2" fmla="val 4414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5AD276D-FB91-6D4A-A4ED-CF01C548F5F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486594" y="104007"/>
            <a:ext cx="1341588" cy="108221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28817B3-92D4-F045-9AD9-4E1854ADBBE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107159" y="351516"/>
            <a:ext cx="1314829" cy="815194"/>
          </a:xfrm>
          <a:prstGeom prst="rect">
            <a:avLst/>
          </a:prstGeom>
        </p:spPr>
      </p:pic>
      <p:pic>
        <p:nvPicPr>
          <p:cNvPr id="231" name="Picture 230">
            <a:extLst>
              <a:ext uri="{FF2B5EF4-FFF2-40B4-BE49-F238E27FC236}">
                <a16:creationId xmlns:a16="http://schemas.microsoft.com/office/drawing/2014/main" id="{89B9DCEF-7656-C449-B456-7E9A7A29EC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7768" y="1204411"/>
            <a:ext cx="423581" cy="55652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AD67DAF-7879-5C4C-BCF2-4355D1A3B59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87450" y="590116"/>
            <a:ext cx="590321" cy="64915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DA633F2-D80F-3A43-9261-770B765ED4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91588" y="313165"/>
            <a:ext cx="438313" cy="438313"/>
          </a:xfrm>
          <a:prstGeom prst="rect">
            <a:avLst/>
          </a:prstGeom>
        </p:spPr>
      </p:pic>
      <p:pic>
        <p:nvPicPr>
          <p:cNvPr id="232" name="Picture 231">
            <a:extLst>
              <a:ext uri="{FF2B5EF4-FFF2-40B4-BE49-F238E27FC236}">
                <a16:creationId xmlns:a16="http://schemas.microsoft.com/office/drawing/2014/main" id="{78EDF055-6035-C847-8CA9-22523FA1247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912621" y="249566"/>
            <a:ext cx="583560" cy="5835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141ACAE-4FAB-1A4B-946C-78C7FAA9121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584358" y="25206"/>
            <a:ext cx="1698231" cy="1072281"/>
          </a:xfrm>
          <a:prstGeom prst="rect">
            <a:avLst/>
          </a:prstGeom>
        </p:spPr>
      </p:pic>
      <p:sp>
        <p:nvSpPr>
          <p:cNvPr id="243" name="Rectangle 242">
            <a:extLst>
              <a:ext uri="{FF2B5EF4-FFF2-40B4-BE49-F238E27FC236}">
                <a16:creationId xmlns:a16="http://schemas.microsoft.com/office/drawing/2014/main" id="{56469690-1F84-FF4B-A42A-F935CE9FA008}"/>
              </a:ext>
            </a:extLst>
          </p:cNvPr>
          <p:cNvSpPr/>
          <p:nvPr/>
        </p:nvSpPr>
        <p:spPr>
          <a:xfrm>
            <a:off x="6060987" y="909884"/>
            <a:ext cx="1138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Models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38298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9375A5-F3DD-0641-B381-C6295FD8B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36783-39EA-F643-9B80-6353C0B5153E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4AEDEB2-4A29-BA46-B976-5652B0DB2B85}"/>
                  </a:ext>
                </a:extLst>
              </p:cNvPr>
              <p:cNvSpPr txBox="1"/>
              <p:nvPr/>
            </p:nvSpPr>
            <p:spPr>
              <a:xfrm>
                <a:off x="133349" y="1866900"/>
                <a:ext cx="3922355" cy="240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𝐶𝑎𝑚𝑒𝑟𝑎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𝑅𝑒𝑠𝑜𝑙𝑢𝑡𝑖𝑜𝑛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&gt;1080  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𝑅𝑒𝑠𝑜𝑙𝑢𝑡𝑖𝑜𝑛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&gt;760⇒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𝑊𝑒𝑖𝑔h𝑡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&gt;0.8 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𝑊𝑒𝑖𝑔h𝑡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&gt;0.6⇒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𝐿𝑖𝑓𝑡𝑁𝑒𝑒𝑑𝑒𝑑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&gt;1 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𝐵𝑎𝑡𝑡𝑒𝑟𝑦𝐶𝑎𝑝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&gt;2.5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𝑊𝑒𝑖𝑔h𝑡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𝐿𝑖𝑓𝑡𝑁𝑒𝑒𝑑𝑒𝑑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&gt;1⇒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𝐵𝑎𝑡𝑡𝑒𝑟𝑦𝐶𝑎𝑝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&gt;1 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𝐻𝑒𝑎𝑡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𝐵𝑎𝑡𝑡𝑒𝑟𝑦𝐶𝑎𝑝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𝑊𝑒𝑖𝑔h𝑡</m:t>
                          </m:r>
                        </m:e>
                      </m:d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𝑀𝑖𝑛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𝑊𝑒𝑖𝑔h𝑡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+0.1 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𝐻𝑒𝑎𝑡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algn="ctr"/>
                <a:r>
                  <a:rPr lang="en-US" sz="2400" b="1" dirty="0"/>
                  <a:t>Requirements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4AEDEB2-4A29-BA46-B976-5652B0DB2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49" y="1866900"/>
                <a:ext cx="3922355" cy="2400657"/>
              </a:xfrm>
              <a:prstGeom prst="rect">
                <a:avLst/>
              </a:prstGeom>
              <a:blipFill>
                <a:blip r:embed="rId2"/>
                <a:stretch>
                  <a:fillRect b="-4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3DF9CA8E-8B16-8A4C-A111-417CEC21E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26" y="4464050"/>
            <a:ext cx="1184122" cy="7474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A138C32-459C-1F44-89EA-8D7128B3E5E6}"/>
              </a:ext>
            </a:extLst>
          </p:cNvPr>
          <p:cNvSpPr/>
          <p:nvPr/>
        </p:nvSpPr>
        <p:spPr>
          <a:xfrm>
            <a:off x="1487948" y="6356352"/>
            <a:ext cx="1138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Models</a:t>
            </a:r>
            <a:endParaRPr lang="en-US" sz="2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4EE686-66FB-C649-8848-A7CA205B5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819" y="406858"/>
            <a:ext cx="3651250" cy="149814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D5A92EE-5EDC-764B-BD5D-066E6ACF1492}"/>
              </a:ext>
            </a:extLst>
          </p:cNvPr>
          <p:cNvSpPr/>
          <p:nvPr/>
        </p:nvSpPr>
        <p:spPr>
          <a:xfrm>
            <a:off x="162128" y="5139536"/>
            <a:ext cx="1467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Power Model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22B4A9F-35ED-D045-A593-C82032EA88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780" t="43056" r="58598" b="44166"/>
          <a:stretch/>
        </p:blipFill>
        <p:spPr>
          <a:xfrm>
            <a:off x="1753174" y="4269305"/>
            <a:ext cx="682703" cy="60418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D2DAC99-0B42-1649-BB4A-B331B9CE0468}"/>
              </a:ext>
            </a:extLst>
          </p:cNvPr>
          <p:cNvSpPr/>
          <p:nvPr/>
        </p:nvSpPr>
        <p:spPr>
          <a:xfrm>
            <a:off x="2476742" y="4183981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Thermal </a:t>
            </a:r>
          </a:p>
          <a:p>
            <a:r>
              <a:rPr lang="en-US" b="1" dirty="0"/>
              <a:t>Model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121AFC8-943B-FA4F-A4B9-B9EE89D1B8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116603" y="1144921"/>
            <a:ext cx="779284" cy="92537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E96D26C-B388-AE4B-8E71-008A66F64195}"/>
              </a:ext>
            </a:extLst>
          </p:cNvPr>
          <p:cNvSpPr/>
          <p:nvPr/>
        </p:nvSpPr>
        <p:spPr>
          <a:xfrm>
            <a:off x="1098" y="2343"/>
            <a:ext cx="81285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/>
              <a:t>TA3</a:t>
            </a:r>
            <a:endParaRPr lang="en-US" sz="24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2EB8E86-98C8-0345-A64D-2D998DF302C0}"/>
              </a:ext>
            </a:extLst>
          </p:cNvPr>
          <p:cNvSpPr/>
          <p:nvPr/>
        </p:nvSpPr>
        <p:spPr>
          <a:xfrm>
            <a:off x="103307" y="6267142"/>
            <a:ext cx="11262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Structure </a:t>
            </a:r>
          </a:p>
          <a:p>
            <a:r>
              <a:rPr lang="en-US" b="1" dirty="0"/>
              <a:t>Model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00C33E3-7675-F74C-B92F-4A8FCD0CB2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77878" y="5589657"/>
            <a:ext cx="1372661" cy="69594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F0F9B53-5BAF-BE4C-8D9B-B80CC0907B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187" y="5095753"/>
            <a:ext cx="1286603" cy="71788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448B20E-AD40-DB4A-B5BB-50189C58B801}"/>
              </a:ext>
            </a:extLst>
          </p:cNvPr>
          <p:cNvSpPr/>
          <p:nvPr/>
        </p:nvSpPr>
        <p:spPr>
          <a:xfrm>
            <a:off x="1797031" y="5648912"/>
            <a:ext cx="9427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Control </a:t>
            </a:r>
          </a:p>
          <a:p>
            <a:r>
              <a:rPr lang="en-US" b="1" dirty="0"/>
              <a:t>Model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0538F21-EB55-7949-8E90-744AE10A687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44"/>
          <a:stretch/>
        </p:blipFill>
        <p:spPr>
          <a:xfrm>
            <a:off x="3003331" y="4769372"/>
            <a:ext cx="1069422" cy="88420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9BB6211-637F-9642-97A4-74BA011F3D0D}"/>
              </a:ext>
            </a:extLst>
          </p:cNvPr>
          <p:cNvSpPr/>
          <p:nvPr/>
        </p:nvSpPr>
        <p:spPr>
          <a:xfrm>
            <a:off x="2814541" y="5845669"/>
            <a:ext cx="10101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HW/SW </a:t>
            </a:r>
          </a:p>
          <a:p>
            <a:r>
              <a:rPr lang="en-US" b="1" dirty="0"/>
              <a:t>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547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A762E96-6F10-2640-B8F4-7ADD95740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89" y="350728"/>
            <a:ext cx="3343338" cy="5207001"/>
          </a:xfrm>
          <a:prstGeom prst="rect">
            <a:avLst/>
          </a:prstGeom>
        </p:spPr>
      </p:pic>
      <p:sp>
        <p:nvSpPr>
          <p:cNvPr id="190" name="Can 189">
            <a:extLst>
              <a:ext uri="{FF2B5EF4-FFF2-40B4-BE49-F238E27FC236}">
                <a16:creationId xmlns:a16="http://schemas.microsoft.com/office/drawing/2014/main" id="{3B5AE338-4FDE-9C44-95BE-D058FFA932AA}"/>
              </a:ext>
            </a:extLst>
          </p:cNvPr>
          <p:cNvSpPr/>
          <p:nvPr/>
        </p:nvSpPr>
        <p:spPr>
          <a:xfrm>
            <a:off x="3343338" y="4721260"/>
            <a:ext cx="7853604" cy="485740"/>
          </a:xfrm>
          <a:prstGeom prst="can">
            <a:avLst>
              <a:gd name="adj" fmla="val 12662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Knowledge Bank with Domain-Specific and  Cross-domain Design Rules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63057710-7922-184E-9DC3-FC35DD26E723}"/>
              </a:ext>
            </a:extLst>
          </p:cNvPr>
          <p:cNvSpPr txBox="1"/>
          <p:nvPr/>
        </p:nvSpPr>
        <p:spPr>
          <a:xfrm>
            <a:off x="11545953" y="3209564"/>
            <a:ext cx="117634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Final CPS</a:t>
            </a:r>
          </a:p>
          <a:p>
            <a:r>
              <a:rPr lang="en-US" sz="1400" b="1" dirty="0"/>
              <a:t>Design</a:t>
            </a:r>
          </a:p>
          <a:p>
            <a:r>
              <a:rPr lang="en-US" sz="1400" b="1" dirty="0"/>
              <a:t>(Digital Twin)</a:t>
            </a:r>
          </a:p>
          <a:p>
            <a:r>
              <a:rPr lang="en-US" sz="1400" b="1" dirty="0"/>
              <a:t>with tuned</a:t>
            </a:r>
          </a:p>
          <a:p>
            <a:r>
              <a:rPr lang="en-US" sz="1400" b="1" dirty="0"/>
              <a:t>parameters</a:t>
            </a:r>
          </a:p>
        </p:txBody>
      </p:sp>
      <p:sp>
        <p:nvSpPr>
          <p:cNvPr id="361" name="Rounded Rectangle 360">
            <a:extLst>
              <a:ext uri="{FF2B5EF4-FFF2-40B4-BE49-F238E27FC236}">
                <a16:creationId xmlns:a16="http://schemas.microsoft.com/office/drawing/2014/main" id="{38692633-D55A-134A-9B19-573C6201EF7B}"/>
              </a:ext>
            </a:extLst>
          </p:cNvPr>
          <p:cNvSpPr/>
          <p:nvPr/>
        </p:nvSpPr>
        <p:spPr>
          <a:xfrm>
            <a:off x="11436105" y="82215"/>
            <a:ext cx="698022" cy="40405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TA1.1</a:t>
            </a:r>
          </a:p>
        </p:txBody>
      </p:sp>
      <p:sp>
        <p:nvSpPr>
          <p:cNvPr id="362" name="Rounded Rectangle 361">
            <a:extLst>
              <a:ext uri="{FF2B5EF4-FFF2-40B4-BE49-F238E27FC236}">
                <a16:creationId xmlns:a16="http://schemas.microsoft.com/office/drawing/2014/main" id="{6F7D9AB8-91D6-8E4A-BAB6-92A0F9D6D5CB}"/>
              </a:ext>
            </a:extLst>
          </p:cNvPr>
          <p:cNvSpPr/>
          <p:nvPr/>
        </p:nvSpPr>
        <p:spPr>
          <a:xfrm>
            <a:off x="11436105" y="728555"/>
            <a:ext cx="698022" cy="40405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TA1.2</a:t>
            </a:r>
          </a:p>
        </p:txBody>
      </p:sp>
      <p:sp>
        <p:nvSpPr>
          <p:cNvPr id="363" name="Rounded Rectangle 362">
            <a:extLst>
              <a:ext uri="{FF2B5EF4-FFF2-40B4-BE49-F238E27FC236}">
                <a16:creationId xmlns:a16="http://schemas.microsoft.com/office/drawing/2014/main" id="{8B9FCE65-AAB3-8C42-925E-686AA2CAAA35}"/>
              </a:ext>
            </a:extLst>
          </p:cNvPr>
          <p:cNvSpPr/>
          <p:nvPr/>
        </p:nvSpPr>
        <p:spPr>
          <a:xfrm>
            <a:off x="11436105" y="1392548"/>
            <a:ext cx="698022" cy="40405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TA1.3</a:t>
            </a:r>
          </a:p>
        </p:txBody>
      </p:sp>
      <p:pic>
        <p:nvPicPr>
          <p:cNvPr id="870" name="Picture 869">
            <a:extLst>
              <a:ext uri="{FF2B5EF4-FFF2-40B4-BE49-F238E27FC236}">
                <a16:creationId xmlns:a16="http://schemas.microsoft.com/office/drawing/2014/main" id="{90E4CA2B-A383-DD4A-9F24-6A83139BF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127" y="0"/>
            <a:ext cx="9556874" cy="483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0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43495</TotalTime>
  <Words>146</Words>
  <Application>Microsoft Macintosh PowerPoint</Application>
  <PresentationFormat>Widescreen</PresentationFormat>
  <Paragraphs>53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Networks: Memorization, Generalization and Turing Completeness</dc:title>
  <dc:creator>Microsoft Office User</dc:creator>
  <cp:lastModifiedBy>Susmit Jha</cp:lastModifiedBy>
  <cp:revision>294</cp:revision>
  <dcterms:created xsi:type="dcterms:W3CDTF">2017-04-25T19:06:18Z</dcterms:created>
  <dcterms:modified xsi:type="dcterms:W3CDTF">2020-04-07T16:28:22Z</dcterms:modified>
</cp:coreProperties>
</file>